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02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9BCA-525B-4A63-B4ED-C564AAF991CC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3BBF-E758-4540-BDA4-AF2669DDF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9BCA-525B-4A63-B4ED-C564AAF991CC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3BBF-E758-4540-BDA4-AF2669DDF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9BCA-525B-4A63-B4ED-C564AAF991CC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3BBF-E758-4540-BDA4-AF2669DDF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9BCA-525B-4A63-B4ED-C564AAF991CC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3BBF-E758-4540-BDA4-AF2669DDF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9BCA-525B-4A63-B4ED-C564AAF991CC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3BBF-E758-4540-BDA4-AF2669DDF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9BCA-525B-4A63-B4ED-C564AAF991CC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3BBF-E758-4540-BDA4-AF2669DDF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9BCA-525B-4A63-B4ED-C564AAF991CC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3BBF-E758-4540-BDA4-AF2669DDF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9BCA-525B-4A63-B4ED-C564AAF991CC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3BBF-E758-4540-BDA4-AF2669DDF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9BCA-525B-4A63-B4ED-C564AAF991CC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3BBF-E758-4540-BDA4-AF2669DDF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9BCA-525B-4A63-B4ED-C564AAF991CC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3BBF-E758-4540-BDA4-AF2669DDF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9BCA-525B-4A63-B4ED-C564AAF991CC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3BBF-E758-4540-BDA4-AF2669DDF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19BCA-525B-4A63-B4ED-C564AAF991CC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E3BBF-E758-4540-BDA4-AF2669DDF5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762000" y="514350"/>
            <a:ext cx="7620000" cy="588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erdana" pitchFamily="34" charset="0"/>
              </a:rPr>
              <a:t>Phylum</a:t>
            </a:r>
            <a:r>
              <a:rPr lang="en-US" sz="4800">
                <a:latin typeface="Verdana" pitchFamily="34" charset="0"/>
              </a:rPr>
              <a:t> </a:t>
            </a:r>
          </a:p>
          <a:p>
            <a:r>
              <a:rPr lang="en-US" sz="7200" b="1">
                <a:latin typeface="Verdana" pitchFamily="34" charset="0"/>
              </a:rPr>
              <a:t>Chordata</a:t>
            </a:r>
          </a:p>
          <a:p>
            <a:endParaRPr lang="en-US" sz="5400">
              <a:latin typeface="Verdana" pitchFamily="34" charset="0"/>
            </a:endParaRPr>
          </a:p>
          <a:p>
            <a:r>
              <a:rPr lang="en-US" sz="3600">
                <a:latin typeface="Verdana" pitchFamily="34" charset="0"/>
              </a:rPr>
              <a:t>3 Subphyla </a:t>
            </a:r>
            <a:r>
              <a:rPr lang="en-US" sz="2400">
                <a:solidFill>
                  <a:srgbClr val="FF0000"/>
                </a:solidFill>
                <a:latin typeface="Verdana" pitchFamily="34" charset="0"/>
              </a:rPr>
              <a:t>‘URO-CEPHALO-VERT’</a:t>
            </a:r>
            <a:r>
              <a:rPr lang="en-US" sz="2400">
                <a:latin typeface="Verdana" pitchFamily="34" charset="0"/>
              </a:rPr>
              <a:t> </a:t>
            </a:r>
            <a:endParaRPr lang="en-US" sz="3600">
              <a:latin typeface="Verdana" pitchFamily="34" charset="0"/>
            </a:endParaRPr>
          </a:p>
          <a:p>
            <a:endParaRPr lang="en-US" sz="1400">
              <a:latin typeface="Verdana" pitchFamily="34" charset="0"/>
            </a:endParaRPr>
          </a:p>
          <a:p>
            <a:r>
              <a:rPr lang="en-US">
                <a:latin typeface="Verdana" pitchFamily="34" charset="0"/>
              </a:rPr>
              <a:t> 	</a:t>
            </a:r>
            <a:r>
              <a:rPr lang="en-US" sz="2400">
                <a:latin typeface="Verdana" pitchFamily="34" charset="0"/>
              </a:rPr>
              <a:t>Subphylum</a:t>
            </a:r>
            <a:r>
              <a:rPr lang="en-US" sz="3600">
                <a:latin typeface="Verdana" pitchFamily="34" charset="0"/>
              </a:rPr>
              <a:t> </a:t>
            </a:r>
            <a:r>
              <a:rPr lang="en-US" sz="3600" b="1">
                <a:latin typeface="Verdana" pitchFamily="34" charset="0"/>
              </a:rPr>
              <a:t>Urochordata</a:t>
            </a:r>
          </a:p>
          <a:p>
            <a:r>
              <a:rPr lang="en-US" sz="3600">
                <a:latin typeface="Verdana" pitchFamily="34" charset="0"/>
              </a:rPr>
              <a:t> 	</a:t>
            </a:r>
            <a:r>
              <a:rPr lang="en-US" sz="2400">
                <a:latin typeface="Verdana" pitchFamily="34" charset="0"/>
              </a:rPr>
              <a:t>Subphylum</a:t>
            </a:r>
            <a:r>
              <a:rPr lang="en-US" sz="3600">
                <a:latin typeface="Verdana" pitchFamily="34" charset="0"/>
              </a:rPr>
              <a:t> </a:t>
            </a:r>
            <a:r>
              <a:rPr lang="en-US" sz="3600" b="1">
                <a:latin typeface="Verdana" pitchFamily="34" charset="0"/>
              </a:rPr>
              <a:t>Cephalochordata</a:t>
            </a:r>
          </a:p>
          <a:p>
            <a:r>
              <a:rPr lang="en-US" sz="3600">
                <a:latin typeface="Verdana" pitchFamily="34" charset="0"/>
              </a:rPr>
              <a:t> 	</a:t>
            </a:r>
            <a:r>
              <a:rPr lang="en-US" sz="2400">
                <a:latin typeface="Verdana" pitchFamily="34" charset="0"/>
              </a:rPr>
              <a:t>Subphylum</a:t>
            </a:r>
            <a:r>
              <a:rPr lang="en-US" sz="3600">
                <a:latin typeface="Verdana" pitchFamily="34" charset="0"/>
              </a:rPr>
              <a:t> </a:t>
            </a:r>
            <a:r>
              <a:rPr lang="en-US" sz="3600" b="1">
                <a:latin typeface="Verdana" pitchFamily="34" charset="0"/>
              </a:rPr>
              <a:t>Vertebrata</a:t>
            </a:r>
          </a:p>
          <a:p>
            <a:endParaRPr lang="en-US" sz="4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1219200" y="381000"/>
            <a:ext cx="71897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Verdana" pitchFamily="34" charset="0"/>
              </a:rPr>
              <a:t>Phylum</a:t>
            </a:r>
            <a:r>
              <a:rPr lang="en-US" sz="4800">
                <a:latin typeface="Verdana" pitchFamily="34" charset="0"/>
              </a:rPr>
              <a:t> </a:t>
            </a:r>
            <a:r>
              <a:rPr lang="en-US" sz="4800" b="1">
                <a:latin typeface="Verdana" pitchFamily="34" charset="0"/>
              </a:rPr>
              <a:t>Chordata</a:t>
            </a:r>
            <a:r>
              <a:rPr lang="en-US" sz="4800">
                <a:latin typeface="Verdana" pitchFamily="34" charset="0"/>
              </a:rPr>
              <a:t>  </a:t>
            </a:r>
          </a:p>
          <a:p>
            <a:r>
              <a:rPr lang="en-US" sz="2400">
                <a:latin typeface="Verdana" pitchFamily="34" charset="0"/>
              </a:rPr>
              <a:t>Subphylum </a:t>
            </a:r>
            <a:r>
              <a:rPr lang="en-US" sz="2800" b="1">
                <a:latin typeface="Verdana" pitchFamily="34" charset="0"/>
              </a:rPr>
              <a:t>Vertebrata  </a:t>
            </a:r>
            <a:r>
              <a:rPr lang="en-US" sz="2400">
                <a:latin typeface="Verdana" pitchFamily="34" charset="0"/>
              </a:rPr>
              <a:t> </a:t>
            </a:r>
          </a:p>
          <a:p>
            <a:endParaRPr lang="en-US" sz="2400">
              <a:latin typeface="Verdana" pitchFamily="34" charset="0"/>
            </a:endParaRPr>
          </a:p>
          <a:p>
            <a:r>
              <a:rPr lang="en-US" sz="2400" b="1">
                <a:latin typeface="Verdana" pitchFamily="34" charset="0"/>
              </a:rPr>
              <a:t>		WHO HAS AN AMNIOTIC EGG?</a:t>
            </a:r>
            <a:endParaRPr lang="en-US" sz="4800">
              <a:latin typeface="Verdana" pitchFamily="34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1905000" y="2743200"/>
            <a:ext cx="64770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Verdana" pitchFamily="34" charset="0"/>
              </a:rPr>
              <a:t>Amniotes</a:t>
            </a:r>
            <a:r>
              <a:rPr lang="en-US" sz="3200">
                <a:latin typeface="Verdana" pitchFamily="34" charset="0"/>
              </a:rPr>
              <a:t> – </a:t>
            </a:r>
            <a:r>
              <a:rPr lang="en-US" sz="2800">
                <a:solidFill>
                  <a:srgbClr val="9900CC"/>
                </a:solidFill>
                <a:latin typeface="Verdana" pitchFamily="34" charset="0"/>
              </a:rPr>
              <a:t>‘</a:t>
            </a:r>
            <a:r>
              <a:rPr lang="en-US" sz="2800" b="1">
                <a:solidFill>
                  <a:srgbClr val="9900CC"/>
                </a:solidFill>
                <a:latin typeface="Verdana" pitchFamily="34" charset="0"/>
              </a:rPr>
              <a:t>RM</a:t>
            </a:r>
            <a:r>
              <a:rPr lang="en-US" sz="2800">
                <a:solidFill>
                  <a:srgbClr val="9900CC"/>
                </a:solidFill>
                <a:latin typeface="Verdana" pitchFamily="34" charset="0"/>
              </a:rPr>
              <a:t>’</a:t>
            </a:r>
            <a:endParaRPr lang="en-US" sz="2800" i="1">
              <a:solidFill>
                <a:srgbClr val="FF0000"/>
              </a:solidFill>
              <a:latin typeface="Verdana" pitchFamily="34" charset="0"/>
            </a:endParaRPr>
          </a:p>
          <a:p>
            <a:r>
              <a:rPr lang="en-US" sz="3200">
                <a:latin typeface="Verdana" pitchFamily="34" charset="0"/>
              </a:rPr>
              <a:t>	</a:t>
            </a:r>
            <a:r>
              <a:rPr lang="en-US" sz="3200">
                <a:solidFill>
                  <a:srgbClr val="FF0000"/>
                </a:solidFill>
                <a:latin typeface="Verdana" pitchFamily="34" charset="0"/>
              </a:rPr>
              <a:t>R</a:t>
            </a:r>
            <a:r>
              <a:rPr lang="en-US" sz="3200">
                <a:latin typeface="Verdana" pitchFamily="34" charset="0"/>
              </a:rPr>
              <a:t>eptilia 	</a:t>
            </a:r>
            <a:r>
              <a:rPr lang="en-US" sz="2000">
                <a:latin typeface="Verdana" pitchFamily="34" charset="0"/>
              </a:rPr>
              <a:t>Lepidosauria, </a:t>
            </a:r>
          </a:p>
          <a:p>
            <a:r>
              <a:rPr lang="en-US" sz="2000">
                <a:latin typeface="Verdana" pitchFamily="34" charset="0"/>
              </a:rPr>
              <a:t>			Testudines </a:t>
            </a:r>
          </a:p>
          <a:p>
            <a:r>
              <a:rPr lang="en-US" sz="2000">
                <a:latin typeface="Verdana" pitchFamily="34" charset="0"/>
              </a:rPr>
              <a:t>			Archosauria </a:t>
            </a:r>
          </a:p>
          <a:p>
            <a:r>
              <a:rPr lang="en-US" sz="3200">
                <a:latin typeface="Verdana" pitchFamily="34" charset="0"/>
              </a:rPr>
              <a:t>	</a:t>
            </a:r>
            <a:r>
              <a:rPr lang="en-US" sz="3200">
                <a:solidFill>
                  <a:srgbClr val="FF0000"/>
                </a:solidFill>
                <a:latin typeface="Verdana" pitchFamily="34" charset="0"/>
              </a:rPr>
              <a:t>M</a:t>
            </a:r>
            <a:r>
              <a:rPr lang="en-US" sz="3200">
                <a:latin typeface="Verdana" pitchFamily="34" charset="0"/>
              </a:rPr>
              <a:t>ammalia</a:t>
            </a:r>
            <a:endParaRPr lang="en-US" sz="32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5838" y="635000"/>
            <a:ext cx="3738562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Text Box 2"/>
          <p:cNvSpPr txBox="1">
            <a:spLocks noChangeArrowheads="1"/>
          </p:cNvSpPr>
          <p:nvPr/>
        </p:nvSpPr>
        <p:spPr bwMode="auto">
          <a:xfrm>
            <a:off x="457200" y="1981200"/>
            <a:ext cx="7726363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Verdana" pitchFamily="34" charset="0"/>
              </a:rPr>
              <a:t>Always take the shortest route……</a:t>
            </a:r>
          </a:p>
          <a:p>
            <a:r>
              <a:rPr lang="en-US" sz="2400">
                <a:latin typeface="Verdana" pitchFamily="34" charset="0"/>
              </a:rPr>
              <a:t>If you can’t remember all the </a:t>
            </a:r>
          </a:p>
          <a:p>
            <a:r>
              <a:rPr lang="en-US" sz="2400">
                <a:latin typeface="Verdana" pitchFamily="34" charset="0"/>
              </a:rPr>
              <a:t>classes that are ectothermic… </a:t>
            </a:r>
          </a:p>
          <a:p>
            <a:r>
              <a:rPr lang="en-US" sz="2400">
                <a:latin typeface="Verdana" pitchFamily="34" charset="0"/>
              </a:rPr>
              <a:t>just remember the animals that </a:t>
            </a:r>
          </a:p>
          <a:p>
            <a:r>
              <a:rPr lang="en-US" sz="2400">
                <a:latin typeface="Verdana" pitchFamily="34" charset="0"/>
              </a:rPr>
              <a:t>are not! </a:t>
            </a:r>
            <a:r>
              <a:rPr lang="en-US" sz="2000">
                <a:latin typeface="Verdana" pitchFamily="34" charset="0"/>
              </a:rPr>
              <a:t>	</a:t>
            </a:r>
          </a:p>
          <a:p>
            <a:r>
              <a:rPr lang="en-US" sz="3200" b="1">
                <a:latin typeface="Verdana" pitchFamily="34" charset="0"/>
              </a:rPr>
              <a:t>Endothermic </a:t>
            </a:r>
          </a:p>
          <a:p>
            <a:r>
              <a:rPr lang="en-US" sz="3200" b="1">
                <a:latin typeface="Verdana" pitchFamily="34" charset="0"/>
              </a:rPr>
              <a:t>	</a:t>
            </a:r>
            <a:r>
              <a:rPr lang="en-US" sz="3200">
                <a:latin typeface="Verdana" pitchFamily="34" charset="0"/>
              </a:rPr>
              <a:t>Birds </a:t>
            </a:r>
          </a:p>
          <a:p>
            <a:r>
              <a:rPr lang="en-US" sz="3200">
                <a:latin typeface="Verdana" pitchFamily="34" charset="0"/>
              </a:rPr>
              <a:t>	Mammals</a:t>
            </a:r>
          </a:p>
          <a:p>
            <a:r>
              <a:rPr lang="en-US" sz="3200" b="1">
                <a:latin typeface="Verdana" pitchFamily="34" charset="0"/>
              </a:rPr>
              <a:t>Endothermy</a:t>
            </a:r>
            <a:r>
              <a:rPr lang="en-US" sz="2400">
                <a:latin typeface="Verdana" pitchFamily="34" charset="0"/>
              </a:rPr>
              <a:t> – ability to maintain body </a:t>
            </a:r>
          </a:p>
          <a:p>
            <a:r>
              <a:rPr lang="en-US" sz="2400">
                <a:latin typeface="Verdana" pitchFamily="34" charset="0"/>
              </a:rPr>
              <a:t>temperature by internal metabolic processes</a:t>
            </a:r>
          </a:p>
        </p:txBody>
      </p:sp>
      <p:sp>
        <p:nvSpPr>
          <p:cNvPr id="91140" name="Rectangle 3"/>
          <p:cNvSpPr>
            <a:spLocks noChangeArrowheads="1"/>
          </p:cNvSpPr>
          <p:nvPr/>
        </p:nvSpPr>
        <p:spPr bwMode="auto">
          <a:xfrm>
            <a:off x="457200" y="457200"/>
            <a:ext cx="5640388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Verdana" pitchFamily="34" charset="0"/>
              </a:rPr>
              <a:t>Phylum</a:t>
            </a:r>
            <a:r>
              <a:rPr lang="en-US" sz="4800">
                <a:latin typeface="Verdana" pitchFamily="34" charset="0"/>
              </a:rPr>
              <a:t> </a:t>
            </a:r>
            <a:r>
              <a:rPr lang="en-US" sz="4800" b="1">
                <a:latin typeface="Verdana" pitchFamily="34" charset="0"/>
              </a:rPr>
              <a:t>Chordata</a:t>
            </a:r>
            <a:r>
              <a:rPr lang="en-US" sz="4800">
                <a:latin typeface="Verdana" pitchFamily="34" charset="0"/>
              </a:rPr>
              <a:t>  </a:t>
            </a:r>
          </a:p>
          <a:p>
            <a:pPr algn="ctr"/>
            <a:r>
              <a:rPr lang="en-US" sz="2400">
                <a:latin typeface="Verdana" pitchFamily="34" charset="0"/>
              </a:rPr>
              <a:t>Subphylum </a:t>
            </a:r>
            <a:r>
              <a:rPr lang="en-US" sz="2800" b="1">
                <a:latin typeface="Verdana" pitchFamily="34" charset="0"/>
              </a:rPr>
              <a:t>Vertebrata</a:t>
            </a:r>
            <a:r>
              <a:rPr lang="en-US" sz="2400">
                <a:latin typeface="Verdana" pitchFamily="34" charset="0"/>
              </a:rPr>
              <a:t>   </a:t>
            </a:r>
            <a:endParaRPr lang="en-US" sz="4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ske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228600"/>
            <a:ext cx="6172200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685800" y="2209800"/>
          <a:ext cx="2708275" cy="4038600"/>
        </p:xfrm>
        <a:graphic>
          <a:graphicData uri="http://schemas.openxmlformats.org/presentationml/2006/ole">
            <p:oleObj spid="_x0000_s4098" name="Photo Editor Photo" r:id="rId4" imgW="4772691" imgH="7114286" progId="MSPhotoEd.3">
              <p:embed/>
            </p:oleObj>
          </a:graphicData>
        </a:graphic>
      </p:graphicFrame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657600" y="3657600"/>
            <a:ext cx="5105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Arial Unicode MS" pitchFamily="34" charset="-128"/>
              </a:rPr>
              <a:t>Don’t forget the dissections…….</a:t>
            </a:r>
          </a:p>
          <a:p>
            <a:r>
              <a:rPr lang="en-US" sz="2400">
                <a:latin typeface="Arial Unicode MS" pitchFamily="34" charset="-128"/>
              </a:rPr>
              <a:t>and all those special little structures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3048000" y="533400"/>
          <a:ext cx="2265363" cy="2946400"/>
        </p:xfrm>
        <a:graphic>
          <a:graphicData uri="http://schemas.openxmlformats.org/presentationml/2006/ole">
            <p:oleObj spid="_x0000_s1026" name="Image" r:id="rId3" imgW="8019048" imgH="10428571" progId="PSP5.Image">
              <p:embed/>
            </p:oleObj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533400" y="457200"/>
          <a:ext cx="1963738" cy="4064000"/>
        </p:xfrm>
        <a:graphic>
          <a:graphicData uri="http://schemas.openxmlformats.org/presentationml/2006/ole">
            <p:oleObj spid="_x0000_s1027" name="Image" r:id="rId4" imgW="4915586" imgH="10174120" progId="PSP5.Image">
              <p:embed/>
            </p:oleObj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276600" y="3810000"/>
            <a:ext cx="4953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Verdana" pitchFamily="34" charset="0"/>
              </a:rPr>
              <a:t>Subphylum</a:t>
            </a:r>
            <a:r>
              <a:rPr lang="en-US" sz="3600">
                <a:latin typeface="Verdana" pitchFamily="34" charset="0"/>
              </a:rPr>
              <a:t> </a:t>
            </a:r>
            <a:r>
              <a:rPr lang="en-US" sz="3600" b="1">
                <a:latin typeface="Verdana" pitchFamily="34" charset="0"/>
              </a:rPr>
              <a:t>Urochordata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715000" y="685800"/>
            <a:ext cx="2971800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Arial Unicode MS" pitchFamily="34" charset="-128"/>
              </a:rPr>
              <a:t>Adult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Arial Unicode MS" pitchFamily="34" charset="-128"/>
              </a:rPr>
              <a:t>Has only 1 Chordate characteristic: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Arial Unicode MS" pitchFamily="34" charset="-128"/>
              </a:rPr>
              <a:t>Pharyngeal gill bars have become a filter feeding basket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33400" y="5181600"/>
            <a:ext cx="533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Arial Unicode MS" pitchFamily="34" charset="-128"/>
              </a:rPr>
              <a:t>Larva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Arial Unicode MS" pitchFamily="34" charset="-128"/>
              </a:rPr>
              <a:t>Has all 4 Chordate characteristics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3352800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>
                <a:latin typeface="Verdana" pitchFamily="34" charset="0"/>
              </a:rPr>
              <a:t>Subphylum</a:t>
            </a:r>
            <a:r>
              <a:rPr lang="en-US" sz="2600">
                <a:latin typeface="Verdana" pitchFamily="34" charset="0"/>
              </a:rPr>
              <a:t> </a:t>
            </a:r>
          </a:p>
          <a:p>
            <a:pPr marL="457200" indent="-457200"/>
            <a:r>
              <a:rPr lang="en-US" sz="2600" b="1">
                <a:latin typeface="Verdana" pitchFamily="34" charset="0"/>
              </a:rPr>
              <a:t>Urochordata</a:t>
            </a:r>
          </a:p>
          <a:p>
            <a:pPr marL="457200" indent="-457200"/>
            <a:r>
              <a:rPr lang="en-US" sz="2400">
                <a:latin typeface="Verdana" pitchFamily="34" charset="0"/>
              </a:rPr>
              <a:t>Tunicate </a:t>
            </a:r>
          </a:p>
          <a:p>
            <a:pPr marL="457200" indent="-457200"/>
            <a:r>
              <a:rPr lang="en-US" sz="2400">
                <a:latin typeface="Verdana" pitchFamily="34" charset="0"/>
              </a:rPr>
              <a:t>tadpole </a:t>
            </a:r>
          </a:p>
          <a:p>
            <a:pPr marL="457200" indent="-457200"/>
            <a:r>
              <a:rPr lang="en-US" sz="2400">
                <a:latin typeface="Verdana" pitchFamily="34" charset="0"/>
              </a:rPr>
              <a:t>larvae</a:t>
            </a:r>
          </a:p>
          <a:p>
            <a:pPr marL="457200" indent="-457200"/>
            <a:endParaRPr lang="en-US" sz="2400">
              <a:latin typeface="Times New Roman" pitchFamily="18" charset="0"/>
            </a:endParaRPr>
          </a:p>
          <a:p>
            <a:pPr marL="457200" indent="-457200"/>
            <a:r>
              <a:rPr lang="en-US" sz="2400">
                <a:latin typeface="Verdana" pitchFamily="34" charset="0"/>
              </a:rPr>
              <a:t>Note 4 chordate </a:t>
            </a:r>
          </a:p>
          <a:p>
            <a:pPr marL="457200" indent="-457200"/>
            <a:r>
              <a:rPr lang="en-US" sz="2400">
                <a:latin typeface="Verdana" pitchFamily="34" charset="0"/>
              </a:rPr>
              <a:t>characteristics:</a:t>
            </a:r>
          </a:p>
          <a:p>
            <a:pPr marL="457200" indent="-457200"/>
            <a:endParaRPr lang="en-US" sz="2400">
              <a:latin typeface="Verdana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400" b="1">
                <a:latin typeface="Verdana" pitchFamily="34" charset="0"/>
              </a:rPr>
              <a:t>Dorsal hollow </a:t>
            </a:r>
          </a:p>
          <a:p>
            <a:pPr marL="457200" indent="-457200"/>
            <a:r>
              <a:rPr lang="en-US" sz="2400" b="1">
                <a:latin typeface="Verdana" pitchFamily="34" charset="0"/>
              </a:rPr>
              <a:t>	nerve cord</a:t>
            </a:r>
          </a:p>
          <a:p>
            <a:pPr marL="457200" indent="-457200"/>
            <a:r>
              <a:rPr lang="en-US" sz="2400" b="1">
                <a:latin typeface="Verdana" pitchFamily="34" charset="0"/>
              </a:rPr>
              <a:t>2. Notochord</a:t>
            </a:r>
          </a:p>
          <a:p>
            <a:pPr marL="457200" indent="-457200"/>
            <a:r>
              <a:rPr lang="en-US" sz="2400" b="1">
                <a:latin typeface="Verdana" pitchFamily="34" charset="0"/>
              </a:rPr>
              <a:t>3. Pharyngeal gill slits or bars</a:t>
            </a:r>
          </a:p>
          <a:p>
            <a:pPr marL="457200" indent="-457200"/>
            <a:r>
              <a:rPr lang="en-US" sz="2400" b="1">
                <a:latin typeface="Verdana" pitchFamily="34" charset="0"/>
              </a:rPr>
              <a:t>4. Post-anal tail (A)</a:t>
            </a:r>
            <a:endParaRPr lang="en-US" sz="2400"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10000" y="228600"/>
            <a:ext cx="4800600" cy="6400800"/>
            <a:chOff x="960" y="0"/>
            <a:chExt cx="3951" cy="4320"/>
          </a:xfrm>
        </p:grpSpPr>
        <p:pic>
          <p:nvPicPr>
            <p:cNvPr id="84996" name="Picture 4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</a:blip>
            <a:srcRect l="9346" t="4445" r="3043" b="4445"/>
            <a:stretch>
              <a:fillRect/>
            </a:stretch>
          </p:blipFill>
          <p:spPr bwMode="auto">
            <a:xfrm>
              <a:off x="960" y="0"/>
              <a:ext cx="3951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997" name="Text Box 5"/>
            <p:cNvSpPr txBox="1">
              <a:spLocks noChangeArrowheads="1"/>
            </p:cNvSpPr>
            <p:nvPr/>
          </p:nvSpPr>
          <p:spPr bwMode="auto">
            <a:xfrm>
              <a:off x="1017" y="3257"/>
              <a:ext cx="379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Verdana" pitchFamily="34" charset="0"/>
                </a:rPr>
                <a:t>A</a:t>
              </a:r>
            </a:p>
          </p:txBody>
        </p:sp>
        <p:sp>
          <p:nvSpPr>
            <p:cNvPr id="84998" name="AutoShape 6"/>
            <p:cNvSpPr>
              <a:spLocks noChangeArrowheads="1"/>
            </p:cNvSpPr>
            <p:nvPr/>
          </p:nvSpPr>
          <p:spPr bwMode="auto">
            <a:xfrm rot="-1770360">
              <a:off x="1200" y="3504"/>
              <a:ext cx="96" cy="432"/>
            </a:xfrm>
            <a:prstGeom prst="downArrow">
              <a:avLst>
                <a:gd name="adj1" fmla="val 50000"/>
                <a:gd name="adj2" fmla="val 1125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5257800" y="381000"/>
          <a:ext cx="3271838" cy="3016250"/>
        </p:xfrm>
        <a:graphic>
          <a:graphicData uri="http://schemas.openxmlformats.org/presentationml/2006/ole">
            <p:oleObj spid="_x0000_s2050" name="Image" r:id="rId3" imgW="9678751" imgH="8923810" progId="PSP5.Image">
              <p:embed/>
            </p:oleObj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6400800" y="4114800"/>
          <a:ext cx="2273300" cy="1522413"/>
        </p:xfrm>
        <a:graphic>
          <a:graphicData uri="http://schemas.openxmlformats.org/presentationml/2006/ole">
            <p:oleObj spid="_x0000_s2051" name="Image" r:id="rId4" imgW="17066667" imgH="11428571" progId="PSP5.Image">
              <p:embed/>
            </p:oleObj>
          </a:graphicData>
        </a:graphic>
      </p:graphicFrame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4876800" y="3886200"/>
          <a:ext cx="2286000" cy="1530350"/>
        </p:xfrm>
        <a:graphic>
          <a:graphicData uri="http://schemas.openxmlformats.org/presentationml/2006/ole">
            <p:oleObj spid="_x0000_s2052" name="Image" r:id="rId5" imgW="17066667" imgH="11428571" progId="PSP5.Image">
              <p:embed/>
            </p:oleObj>
          </a:graphicData>
        </a:graphic>
      </p:graphicFrame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2819400" y="3352800"/>
          <a:ext cx="2286000" cy="1530350"/>
        </p:xfrm>
        <a:graphic>
          <a:graphicData uri="http://schemas.openxmlformats.org/presentationml/2006/ole">
            <p:oleObj spid="_x0000_s2053" name="Image" r:id="rId6" imgW="17066667" imgH="11428571" progId="PSP5.Image">
              <p:embed/>
            </p:oleObj>
          </a:graphicData>
        </a:graphic>
      </p:graphicFrame>
      <p:graphicFrame>
        <p:nvGraphicFramePr>
          <p:cNvPr id="12294" name="Object 6"/>
          <p:cNvGraphicFramePr>
            <a:graphicFrameLocks noChangeAspect="1"/>
          </p:cNvGraphicFramePr>
          <p:nvPr/>
        </p:nvGraphicFramePr>
        <p:xfrm>
          <a:off x="1828800" y="3276600"/>
          <a:ext cx="2197100" cy="1471613"/>
        </p:xfrm>
        <a:graphic>
          <a:graphicData uri="http://schemas.openxmlformats.org/presentationml/2006/ole">
            <p:oleObj spid="_x0000_s2054" name="Image" r:id="rId7" imgW="17066667" imgH="11428571" progId="PSP5.Image">
              <p:embed/>
            </p:oleObj>
          </a:graphicData>
        </a:graphic>
      </p:graphicFrame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33400" y="22098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Post anal tail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209800" y="5486400"/>
            <a:ext cx="2133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Metapleural Folds, not very visible except in  cross sections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4572000" y="5715000"/>
            <a:ext cx="190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Pharyngeal gill bars &amp; slits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2362200" y="27432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Notochord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1600200" y="48768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Anus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505200" y="50292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Atriopore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7543800" y="5867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Cirri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7315200" y="35814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Nerve cord</a:t>
            </a:r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 flipV="1">
            <a:off x="2209800" y="3886200"/>
            <a:ext cx="609600" cy="990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 flipV="1">
            <a:off x="4191000" y="4343400"/>
            <a:ext cx="457200" cy="762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Line 17"/>
          <p:cNvSpPr>
            <a:spLocks noChangeShapeType="1"/>
          </p:cNvSpPr>
          <p:nvPr/>
        </p:nvSpPr>
        <p:spPr bwMode="auto">
          <a:xfrm flipV="1">
            <a:off x="5410200" y="4724400"/>
            <a:ext cx="609600" cy="990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 flipV="1">
            <a:off x="7543800" y="5181600"/>
            <a:ext cx="304800" cy="685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 flipV="1">
            <a:off x="4267200" y="4572000"/>
            <a:ext cx="990600" cy="1600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>
            <a:off x="3200400" y="3048000"/>
            <a:ext cx="304800" cy="838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9" name="Line 21"/>
          <p:cNvSpPr>
            <a:spLocks noChangeShapeType="1"/>
          </p:cNvSpPr>
          <p:nvPr/>
        </p:nvSpPr>
        <p:spPr bwMode="auto">
          <a:xfrm>
            <a:off x="2133600" y="2514600"/>
            <a:ext cx="381000" cy="1066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10" name="Line 22"/>
          <p:cNvSpPr>
            <a:spLocks noChangeShapeType="1"/>
          </p:cNvSpPr>
          <p:nvPr/>
        </p:nvSpPr>
        <p:spPr bwMode="auto">
          <a:xfrm flipH="1">
            <a:off x="7239000" y="3886200"/>
            <a:ext cx="304800" cy="685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228600" y="685800"/>
            <a:ext cx="4876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Verdana" pitchFamily="34" charset="0"/>
              </a:rPr>
              <a:t>Subphylum</a:t>
            </a:r>
            <a:r>
              <a:rPr lang="en-US" sz="3600">
                <a:latin typeface="Verdana" pitchFamily="34" charset="0"/>
              </a:rPr>
              <a:t> </a:t>
            </a:r>
            <a:r>
              <a:rPr lang="en-US" sz="3600" b="1">
                <a:latin typeface="Verdana" pitchFamily="34" charset="0"/>
              </a:rPr>
              <a:t>Cephalochordata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1143000" y="57912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Verdana" pitchFamily="34" charset="0"/>
              </a:rPr>
              <a:t>Dorsal region  Note: fin ray (A), myomeres (B), dorsal </a:t>
            </a:r>
          </a:p>
          <a:p>
            <a:r>
              <a:rPr lang="en-US" sz="2000">
                <a:latin typeface="Verdana" pitchFamily="34" charset="0"/>
              </a:rPr>
              <a:t>hollow nerve cord (nerve tube) (C), notochord (D)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66800" y="0"/>
            <a:ext cx="7391400" cy="5724525"/>
            <a:chOff x="144" y="-103"/>
            <a:chExt cx="5616" cy="4423"/>
          </a:xfrm>
        </p:grpSpPr>
        <p:graphicFrame>
          <p:nvGraphicFramePr>
            <p:cNvPr id="13314" name="Object 4"/>
            <p:cNvGraphicFramePr>
              <a:graphicFrameLocks noChangeAspect="1"/>
            </p:cNvGraphicFramePr>
            <p:nvPr/>
          </p:nvGraphicFramePr>
          <p:xfrm>
            <a:off x="144" y="0"/>
            <a:ext cx="5616" cy="4320"/>
          </p:xfrm>
          <a:graphic>
            <a:graphicData uri="http://schemas.openxmlformats.org/presentationml/2006/ole">
              <p:oleObj spid="_x0000_s3074" name="Image" r:id="rId3" imgW="10089658" imgH="7942111" progId="Photoshop.Image.4">
                <p:embed/>
              </p:oleObj>
            </a:graphicData>
          </a:graphic>
        </p:graphicFrame>
        <p:sp>
          <p:nvSpPr>
            <p:cNvPr id="13319" name="Text Box 5"/>
            <p:cNvSpPr txBox="1">
              <a:spLocks noChangeArrowheads="1"/>
            </p:cNvSpPr>
            <p:nvPr/>
          </p:nvSpPr>
          <p:spPr bwMode="auto">
            <a:xfrm>
              <a:off x="2842" y="3585"/>
              <a:ext cx="365" cy="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Verdana" pitchFamily="34" charset="0"/>
                </a:rPr>
                <a:t>D</a:t>
              </a:r>
            </a:p>
          </p:txBody>
        </p:sp>
        <p:sp>
          <p:nvSpPr>
            <p:cNvPr id="13320" name="Text Box 6"/>
            <p:cNvSpPr txBox="1">
              <a:spLocks noChangeArrowheads="1"/>
            </p:cNvSpPr>
            <p:nvPr/>
          </p:nvSpPr>
          <p:spPr bwMode="auto">
            <a:xfrm>
              <a:off x="1594" y="1977"/>
              <a:ext cx="140" cy="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2800" b="1">
                <a:latin typeface="Times New Roman" pitchFamily="18" charset="0"/>
              </a:endParaRPr>
            </a:p>
          </p:txBody>
        </p:sp>
        <p:sp>
          <p:nvSpPr>
            <p:cNvPr id="13321" name="Text Box 7"/>
            <p:cNvSpPr txBox="1">
              <a:spLocks noChangeArrowheads="1"/>
            </p:cNvSpPr>
            <p:nvPr/>
          </p:nvSpPr>
          <p:spPr bwMode="auto">
            <a:xfrm>
              <a:off x="3226" y="-103"/>
              <a:ext cx="350" cy="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Verdana" pitchFamily="34" charset="0"/>
                </a:rPr>
                <a:t>A</a:t>
              </a:r>
            </a:p>
          </p:txBody>
        </p:sp>
        <p:sp>
          <p:nvSpPr>
            <p:cNvPr id="13322" name="Text Box 8"/>
            <p:cNvSpPr txBox="1">
              <a:spLocks noChangeArrowheads="1"/>
            </p:cNvSpPr>
            <p:nvPr/>
          </p:nvSpPr>
          <p:spPr bwMode="auto">
            <a:xfrm>
              <a:off x="4294" y="3314"/>
              <a:ext cx="347" cy="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Verdana" pitchFamily="34" charset="0"/>
                </a:rPr>
                <a:t>B</a:t>
              </a:r>
            </a:p>
          </p:txBody>
        </p:sp>
        <p:sp>
          <p:nvSpPr>
            <p:cNvPr id="13323" name="Text Box 9"/>
            <p:cNvSpPr txBox="1">
              <a:spLocks noChangeArrowheads="1"/>
            </p:cNvSpPr>
            <p:nvPr/>
          </p:nvSpPr>
          <p:spPr bwMode="auto">
            <a:xfrm>
              <a:off x="3178" y="2307"/>
              <a:ext cx="335" cy="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Verdana" pitchFamily="34" charset="0"/>
                </a:rPr>
                <a:t>C</a:t>
              </a:r>
            </a:p>
          </p:txBody>
        </p:sp>
        <p:sp>
          <p:nvSpPr>
            <p:cNvPr id="13324" name="AutoShape 10"/>
            <p:cNvSpPr>
              <a:spLocks noChangeArrowheads="1"/>
            </p:cNvSpPr>
            <p:nvPr/>
          </p:nvSpPr>
          <p:spPr bwMode="auto">
            <a:xfrm rot="1721169">
              <a:off x="3072" y="2544"/>
              <a:ext cx="144" cy="384"/>
            </a:xfrm>
            <a:prstGeom prst="downArrow">
              <a:avLst>
                <a:gd name="adj1" fmla="val 50000"/>
                <a:gd name="adj2" fmla="val 6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17" name="Rectangle 11"/>
          <p:cNvSpPr>
            <a:spLocks noChangeArrowheads="1"/>
          </p:cNvSpPr>
          <p:nvPr/>
        </p:nvSpPr>
        <p:spPr bwMode="auto">
          <a:xfrm>
            <a:off x="3371850" y="2733675"/>
            <a:ext cx="455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Verdana" pitchFamily="34" charset="0"/>
              </a:rPr>
              <a:t>B</a:t>
            </a:r>
          </a:p>
        </p:txBody>
      </p:sp>
      <p:sp>
        <p:nvSpPr>
          <p:cNvPr id="13318" name="Text Box 12"/>
          <p:cNvSpPr txBox="1">
            <a:spLocks noChangeArrowheads="1"/>
          </p:cNvSpPr>
          <p:nvPr/>
        </p:nvSpPr>
        <p:spPr bwMode="auto">
          <a:xfrm>
            <a:off x="0" y="0"/>
            <a:ext cx="3352800" cy="15875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Verdana" pitchFamily="34" charset="0"/>
              </a:rPr>
              <a:t>Phylum</a:t>
            </a:r>
          </a:p>
          <a:p>
            <a:r>
              <a:rPr lang="en-US" sz="2800" b="1">
                <a:solidFill>
                  <a:srgbClr val="33CCFF"/>
                </a:solidFill>
                <a:latin typeface="Verdana" pitchFamily="34" charset="0"/>
              </a:rPr>
              <a:t>Chordata</a:t>
            </a:r>
          </a:p>
          <a:p>
            <a:r>
              <a:rPr lang="en-US">
                <a:solidFill>
                  <a:schemeClr val="bg1"/>
                </a:solidFill>
                <a:latin typeface="Verdana" pitchFamily="34" charset="0"/>
              </a:rPr>
              <a:t>Subphylum</a:t>
            </a:r>
            <a:r>
              <a:rPr lang="en-US" sz="2600">
                <a:solidFill>
                  <a:srgbClr val="FFFF66"/>
                </a:solidFill>
                <a:latin typeface="Verdana" pitchFamily="34" charset="0"/>
              </a:rPr>
              <a:t> </a:t>
            </a:r>
          </a:p>
          <a:p>
            <a:r>
              <a:rPr lang="en-US" sz="2600" b="1">
                <a:solidFill>
                  <a:srgbClr val="CC9900"/>
                </a:solidFill>
                <a:latin typeface="Verdana" pitchFamily="34" charset="0"/>
              </a:rPr>
              <a:t>Cephalochordata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533400" y="5821363"/>
            <a:ext cx="769620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Verdana" pitchFamily="34" charset="0"/>
              </a:rPr>
              <a:t>Anterior region </a:t>
            </a:r>
            <a:r>
              <a:rPr lang="en-US" sz="2200">
                <a:latin typeface="Verdana" pitchFamily="34" charset="0"/>
              </a:rPr>
              <a:t>Note: (D) pharynx, (E) endostyle </a:t>
            </a:r>
            <a:r>
              <a:rPr lang="en-US" sz="2000">
                <a:latin typeface="Verdana" pitchFamily="34" charset="0"/>
              </a:rPr>
              <a:t>– </a:t>
            </a:r>
          </a:p>
          <a:p>
            <a:r>
              <a:rPr lang="en-US" sz="2000">
                <a:latin typeface="Verdana" pitchFamily="34" charset="0"/>
              </a:rPr>
              <a:t>(produces  mucus to help catch food in between the gill </a:t>
            </a:r>
          </a:p>
          <a:p>
            <a:r>
              <a:rPr lang="en-US" sz="2000">
                <a:latin typeface="Verdana" pitchFamily="34" charset="0"/>
              </a:rPr>
              <a:t>bars - Yummy!) (MF) - Meta pleural folds (A) atrium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5715000"/>
            <a:chOff x="0" y="0"/>
            <a:chExt cx="5760" cy="3654"/>
          </a:xfrm>
        </p:grpSpPr>
        <p:pic>
          <p:nvPicPr>
            <p:cNvPr id="86025" name="Picture 4"/>
            <p:cNvPicPr>
              <a:picLocks noChangeAspect="1" noChangeArrowheads="1"/>
            </p:cNvPicPr>
            <p:nvPr/>
          </p:nvPicPr>
          <p:blipFill>
            <a:blip r:embed="rId2">
              <a:lum bright="24000"/>
            </a:blip>
            <a:srcRect/>
            <a:stretch>
              <a:fillRect/>
            </a:stretch>
          </p:blipFill>
          <p:spPr bwMode="auto">
            <a:xfrm>
              <a:off x="0" y="0"/>
              <a:ext cx="5760" cy="3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26" name="Text Box 5"/>
            <p:cNvSpPr txBox="1">
              <a:spLocks noChangeArrowheads="1"/>
            </p:cNvSpPr>
            <p:nvPr/>
          </p:nvSpPr>
          <p:spPr bwMode="auto">
            <a:xfrm>
              <a:off x="998" y="669"/>
              <a:ext cx="290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00"/>
                  </a:solidFill>
                  <a:latin typeface="Arial Unicode MS" pitchFamily="34" charset="-128"/>
                </a:rPr>
                <a:t>O</a:t>
              </a:r>
            </a:p>
          </p:txBody>
        </p:sp>
        <p:sp>
          <p:nvSpPr>
            <p:cNvPr id="86027" name="Text Box 6"/>
            <p:cNvSpPr txBox="1">
              <a:spLocks noChangeArrowheads="1"/>
            </p:cNvSpPr>
            <p:nvPr/>
          </p:nvSpPr>
          <p:spPr bwMode="auto">
            <a:xfrm>
              <a:off x="5376" y="147"/>
              <a:ext cx="290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00"/>
                  </a:solidFill>
                  <a:latin typeface="Arial Unicode MS" pitchFamily="34" charset="-128"/>
                </a:rPr>
                <a:t>O</a:t>
              </a:r>
            </a:p>
          </p:txBody>
        </p:sp>
        <p:sp>
          <p:nvSpPr>
            <p:cNvPr id="86028" name="Text Box 7"/>
            <p:cNvSpPr txBox="1">
              <a:spLocks noChangeArrowheads="1"/>
            </p:cNvSpPr>
            <p:nvPr/>
          </p:nvSpPr>
          <p:spPr bwMode="auto">
            <a:xfrm>
              <a:off x="2112" y="195"/>
              <a:ext cx="266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00"/>
                  </a:solidFill>
                  <a:latin typeface="Arial Unicode MS" pitchFamily="34" charset="-128"/>
                </a:rPr>
                <a:t>B</a:t>
              </a:r>
            </a:p>
          </p:txBody>
        </p:sp>
        <p:sp>
          <p:nvSpPr>
            <p:cNvPr id="86029" name="Text Box 8"/>
            <p:cNvSpPr txBox="1">
              <a:spLocks noChangeArrowheads="1"/>
            </p:cNvSpPr>
            <p:nvPr/>
          </p:nvSpPr>
          <p:spPr bwMode="auto">
            <a:xfrm>
              <a:off x="2448" y="1212"/>
              <a:ext cx="266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00"/>
                  </a:solidFill>
                  <a:latin typeface="Arial Unicode MS" pitchFamily="34" charset="-128"/>
                </a:rPr>
                <a:t>B</a:t>
              </a:r>
            </a:p>
          </p:txBody>
        </p:sp>
        <p:sp>
          <p:nvSpPr>
            <p:cNvPr id="86030" name="Text Box 9"/>
            <p:cNvSpPr txBox="1">
              <a:spLocks noChangeArrowheads="1"/>
            </p:cNvSpPr>
            <p:nvPr/>
          </p:nvSpPr>
          <p:spPr bwMode="auto">
            <a:xfrm>
              <a:off x="2903" y="2220"/>
              <a:ext cx="266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00"/>
                  </a:solidFill>
                  <a:latin typeface="Arial Unicode MS" pitchFamily="34" charset="-128"/>
                </a:rPr>
                <a:t>B</a:t>
              </a:r>
            </a:p>
          </p:txBody>
        </p:sp>
        <p:sp>
          <p:nvSpPr>
            <p:cNvPr id="86031" name="Text Box 10"/>
            <p:cNvSpPr txBox="1">
              <a:spLocks noChangeArrowheads="1"/>
            </p:cNvSpPr>
            <p:nvPr/>
          </p:nvSpPr>
          <p:spPr bwMode="auto">
            <a:xfrm>
              <a:off x="4487" y="348"/>
              <a:ext cx="266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00"/>
                  </a:solidFill>
                  <a:latin typeface="Arial Unicode MS" pitchFamily="34" charset="-128"/>
                </a:rPr>
                <a:t>B</a:t>
              </a:r>
            </a:p>
          </p:txBody>
        </p:sp>
        <p:sp>
          <p:nvSpPr>
            <p:cNvPr id="86032" name="Text Box 11"/>
            <p:cNvSpPr txBox="1">
              <a:spLocks noChangeArrowheads="1"/>
            </p:cNvSpPr>
            <p:nvPr/>
          </p:nvSpPr>
          <p:spPr bwMode="auto">
            <a:xfrm>
              <a:off x="4272" y="1596"/>
              <a:ext cx="266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00"/>
                  </a:solidFill>
                  <a:latin typeface="Arial Unicode MS" pitchFamily="34" charset="-128"/>
                </a:rPr>
                <a:t>B</a:t>
              </a:r>
            </a:p>
          </p:txBody>
        </p:sp>
        <p:sp>
          <p:nvSpPr>
            <p:cNvPr id="86033" name="Text Box 12"/>
            <p:cNvSpPr txBox="1">
              <a:spLocks noChangeArrowheads="1"/>
            </p:cNvSpPr>
            <p:nvPr/>
          </p:nvSpPr>
          <p:spPr bwMode="auto">
            <a:xfrm>
              <a:off x="2208" y="818"/>
              <a:ext cx="255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latin typeface="Arial Unicode MS" pitchFamily="34" charset="-128"/>
                </a:rPr>
                <a:t>C</a:t>
              </a:r>
            </a:p>
          </p:txBody>
        </p:sp>
        <p:sp>
          <p:nvSpPr>
            <p:cNvPr id="86034" name="Text Box 13"/>
            <p:cNvSpPr txBox="1">
              <a:spLocks noChangeArrowheads="1"/>
            </p:cNvSpPr>
            <p:nvPr/>
          </p:nvSpPr>
          <p:spPr bwMode="auto">
            <a:xfrm>
              <a:off x="4113" y="2306"/>
              <a:ext cx="255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latin typeface="Arial Unicode MS" pitchFamily="34" charset="-128"/>
                </a:rPr>
                <a:t>C</a:t>
              </a:r>
            </a:p>
          </p:txBody>
        </p:sp>
        <p:sp>
          <p:nvSpPr>
            <p:cNvPr id="86035" name="Text Box 14"/>
            <p:cNvSpPr txBox="1">
              <a:spLocks noChangeArrowheads="1"/>
            </p:cNvSpPr>
            <p:nvPr/>
          </p:nvSpPr>
          <p:spPr bwMode="auto">
            <a:xfrm>
              <a:off x="2625" y="1826"/>
              <a:ext cx="255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latin typeface="Arial Unicode MS" pitchFamily="34" charset="-128"/>
                </a:rPr>
                <a:t>C</a:t>
              </a:r>
            </a:p>
          </p:txBody>
        </p:sp>
        <p:sp>
          <p:nvSpPr>
            <p:cNvPr id="86036" name="Text Box 15"/>
            <p:cNvSpPr txBox="1">
              <a:spLocks noChangeArrowheads="1"/>
            </p:cNvSpPr>
            <p:nvPr/>
          </p:nvSpPr>
          <p:spPr bwMode="auto">
            <a:xfrm>
              <a:off x="4449" y="962"/>
              <a:ext cx="255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latin typeface="Arial Unicode MS" pitchFamily="34" charset="-128"/>
                </a:rPr>
                <a:t>C</a:t>
              </a:r>
            </a:p>
          </p:txBody>
        </p:sp>
        <p:sp>
          <p:nvSpPr>
            <p:cNvPr id="86037" name="Text Box 16"/>
            <p:cNvSpPr txBox="1">
              <a:spLocks noChangeArrowheads="1"/>
            </p:cNvSpPr>
            <p:nvPr/>
          </p:nvSpPr>
          <p:spPr bwMode="auto">
            <a:xfrm>
              <a:off x="3456" y="1260"/>
              <a:ext cx="278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tx2"/>
                  </a:solidFill>
                  <a:latin typeface="Arial Unicode MS" pitchFamily="34" charset="-128"/>
                </a:rPr>
                <a:t>D</a:t>
              </a:r>
            </a:p>
          </p:txBody>
        </p:sp>
        <p:sp>
          <p:nvSpPr>
            <p:cNvPr id="86038" name="Text Box 17"/>
            <p:cNvSpPr txBox="1">
              <a:spLocks noChangeArrowheads="1"/>
            </p:cNvSpPr>
            <p:nvPr/>
          </p:nvSpPr>
          <p:spPr bwMode="auto">
            <a:xfrm>
              <a:off x="3658" y="2787"/>
              <a:ext cx="266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00"/>
                  </a:solidFill>
                  <a:latin typeface="Arial Unicode MS" pitchFamily="34" charset="-128"/>
                </a:rPr>
                <a:t>E</a:t>
              </a:r>
            </a:p>
          </p:txBody>
        </p:sp>
        <p:sp>
          <p:nvSpPr>
            <p:cNvPr id="86039" name="Text Box 18"/>
            <p:cNvSpPr txBox="1">
              <a:spLocks noChangeArrowheads="1"/>
            </p:cNvSpPr>
            <p:nvPr/>
          </p:nvSpPr>
          <p:spPr bwMode="auto">
            <a:xfrm>
              <a:off x="5328" y="2930"/>
              <a:ext cx="393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latin typeface="Arial Unicode MS" pitchFamily="34" charset="-128"/>
                </a:rPr>
                <a:t>MF</a:t>
              </a:r>
            </a:p>
          </p:txBody>
        </p:sp>
        <p:sp>
          <p:nvSpPr>
            <p:cNvPr id="86040" name="Text Box 19"/>
            <p:cNvSpPr txBox="1">
              <a:spLocks noChangeArrowheads="1"/>
            </p:cNvSpPr>
            <p:nvPr/>
          </p:nvSpPr>
          <p:spPr bwMode="auto">
            <a:xfrm>
              <a:off x="1927" y="3218"/>
              <a:ext cx="393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latin typeface="Arial Unicode MS" pitchFamily="34" charset="-128"/>
                </a:rPr>
                <a:t>MF</a:t>
              </a:r>
            </a:p>
          </p:txBody>
        </p:sp>
        <p:sp>
          <p:nvSpPr>
            <p:cNvPr id="86041" name="Text Box 20"/>
            <p:cNvSpPr txBox="1">
              <a:spLocks noChangeArrowheads="1"/>
            </p:cNvSpPr>
            <p:nvPr/>
          </p:nvSpPr>
          <p:spPr bwMode="auto">
            <a:xfrm>
              <a:off x="5134" y="1452"/>
              <a:ext cx="328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tx2"/>
                  </a:solidFill>
                  <a:latin typeface="Arial Unicode MS" pitchFamily="34" charset="-128"/>
                </a:rPr>
                <a:t>A </a:t>
              </a:r>
            </a:p>
          </p:txBody>
        </p:sp>
        <p:sp>
          <p:nvSpPr>
            <p:cNvPr id="86042" name="AutoShape 21"/>
            <p:cNvSpPr>
              <a:spLocks noChangeArrowheads="1"/>
            </p:cNvSpPr>
            <p:nvPr/>
          </p:nvSpPr>
          <p:spPr bwMode="auto">
            <a:xfrm rot="4496960">
              <a:off x="5012" y="1272"/>
              <a:ext cx="389" cy="47"/>
            </a:xfrm>
            <a:prstGeom prst="leftArrow">
              <a:avLst>
                <a:gd name="adj1" fmla="val 50000"/>
                <a:gd name="adj2" fmla="val 206915"/>
              </a:avLst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43" name="AutoShape 22"/>
            <p:cNvSpPr>
              <a:spLocks noChangeArrowheads="1"/>
            </p:cNvSpPr>
            <p:nvPr/>
          </p:nvSpPr>
          <p:spPr bwMode="auto">
            <a:xfrm rot="-2730800">
              <a:off x="4845" y="1817"/>
              <a:ext cx="384" cy="48"/>
            </a:xfrm>
            <a:prstGeom prst="leftArrow">
              <a:avLst>
                <a:gd name="adj1" fmla="val 50000"/>
                <a:gd name="adj2" fmla="val 200000"/>
              </a:avLst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6020" name="Text Box 23"/>
          <p:cNvSpPr txBox="1">
            <a:spLocks noChangeArrowheads="1"/>
          </p:cNvSpPr>
          <p:nvPr/>
        </p:nvSpPr>
        <p:spPr bwMode="auto">
          <a:xfrm>
            <a:off x="1219200" y="533400"/>
            <a:ext cx="10668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Arial Unicode MS" pitchFamily="34" charset="-128"/>
              </a:rPr>
              <a:t>Ovary</a:t>
            </a:r>
          </a:p>
        </p:txBody>
      </p:sp>
      <p:sp>
        <p:nvSpPr>
          <p:cNvPr id="86021" name="Text Box 24"/>
          <p:cNvSpPr txBox="1">
            <a:spLocks noChangeArrowheads="1"/>
          </p:cNvSpPr>
          <p:nvPr/>
        </p:nvSpPr>
        <p:spPr bwMode="auto">
          <a:xfrm>
            <a:off x="3810000" y="381000"/>
            <a:ext cx="15240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Arial Unicode MS" pitchFamily="34" charset="-128"/>
              </a:rPr>
              <a:t>P. gill bar</a:t>
            </a:r>
          </a:p>
        </p:txBody>
      </p:sp>
      <p:sp>
        <p:nvSpPr>
          <p:cNvPr id="86022" name="Text Box 25"/>
          <p:cNvSpPr txBox="1">
            <a:spLocks noChangeArrowheads="1"/>
          </p:cNvSpPr>
          <p:nvPr/>
        </p:nvSpPr>
        <p:spPr bwMode="auto">
          <a:xfrm>
            <a:off x="4038600" y="1219200"/>
            <a:ext cx="13716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Arial Unicode MS" pitchFamily="34" charset="-128"/>
              </a:rPr>
              <a:t>P gill slit</a:t>
            </a:r>
          </a:p>
        </p:txBody>
      </p:sp>
      <p:sp>
        <p:nvSpPr>
          <p:cNvPr id="86023" name="Text Box 26"/>
          <p:cNvSpPr txBox="1">
            <a:spLocks noChangeArrowheads="1"/>
          </p:cNvSpPr>
          <p:nvPr/>
        </p:nvSpPr>
        <p:spPr bwMode="auto">
          <a:xfrm>
            <a:off x="6248400" y="4343400"/>
            <a:ext cx="15240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Arial Unicode MS" pitchFamily="34" charset="-128"/>
              </a:rPr>
              <a:t>Endostyle</a:t>
            </a:r>
          </a:p>
        </p:txBody>
      </p:sp>
      <p:sp>
        <p:nvSpPr>
          <p:cNvPr id="86024" name="Text Box 27"/>
          <p:cNvSpPr txBox="1">
            <a:spLocks noChangeArrowheads="1"/>
          </p:cNvSpPr>
          <p:nvPr/>
        </p:nvSpPr>
        <p:spPr bwMode="auto">
          <a:xfrm>
            <a:off x="0" y="2819400"/>
            <a:ext cx="3352800" cy="15875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Verdana" pitchFamily="34" charset="0"/>
              </a:rPr>
              <a:t>Phylum</a:t>
            </a:r>
          </a:p>
          <a:p>
            <a:r>
              <a:rPr lang="en-US" sz="2800" b="1">
                <a:solidFill>
                  <a:srgbClr val="33CCFF"/>
                </a:solidFill>
                <a:latin typeface="Verdana" pitchFamily="34" charset="0"/>
              </a:rPr>
              <a:t>Chordata</a:t>
            </a:r>
          </a:p>
          <a:p>
            <a:r>
              <a:rPr lang="en-US">
                <a:solidFill>
                  <a:schemeClr val="bg1"/>
                </a:solidFill>
                <a:latin typeface="Verdana" pitchFamily="34" charset="0"/>
              </a:rPr>
              <a:t>Subphylum</a:t>
            </a:r>
            <a:r>
              <a:rPr lang="en-US" sz="2600">
                <a:solidFill>
                  <a:srgbClr val="FFFF66"/>
                </a:solidFill>
                <a:latin typeface="Verdana" pitchFamily="34" charset="0"/>
              </a:rPr>
              <a:t> </a:t>
            </a:r>
          </a:p>
          <a:p>
            <a:r>
              <a:rPr lang="en-US" sz="2600" b="1">
                <a:solidFill>
                  <a:srgbClr val="CC9900"/>
                </a:solidFill>
                <a:latin typeface="Verdana" pitchFamily="34" charset="0"/>
              </a:rPr>
              <a:t>Cephalochordata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914400" y="533400"/>
            <a:ext cx="69342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atin typeface="Verdana" pitchFamily="34" charset="0"/>
              </a:rPr>
              <a:t>Phylum</a:t>
            </a:r>
            <a:r>
              <a:rPr lang="en-US" sz="4800" dirty="0">
                <a:latin typeface="Verdana" pitchFamily="34" charset="0"/>
              </a:rPr>
              <a:t> </a:t>
            </a:r>
          </a:p>
          <a:p>
            <a:pPr>
              <a:defRPr/>
            </a:pPr>
            <a:r>
              <a:rPr lang="en-US" sz="6000" b="1" dirty="0">
                <a:latin typeface="Verdana" pitchFamily="34" charset="0"/>
              </a:rPr>
              <a:t>Chordata</a:t>
            </a:r>
          </a:p>
          <a:p>
            <a:pPr>
              <a:defRPr/>
            </a:pPr>
            <a:endParaRPr lang="en-US" sz="1600" dirty="0">
              <a:latin typeface="Verdana" pitchFamily="34" charset="0"/>
            </a:endParaRPr>
          </a:p>
          <a:p>
            <a:pPr>
              <a:defRPr/>
            </a:pPr>
            <a:r>
              <a:rPr lang="en-US" sz="2400" dirty="0">
                <a:latin typeface="Verdana" pitchFamily="34" charset="0"/>
              </a:rPr>
              <a:t>Subphylum </a:t>
            </a:r>
            <a:r>
              <a:rPr lang="en-US" sz="2800" b="1" dirty="0">
                <a:latin typeface="Verdana" pitchFamily="34" charset="0"/>
              </a:rPr>
              <a:t>Vertebrata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(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ACOARM)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838200" y="2895600"/>
            <a:ext cx="80772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Verdana" pitchFamily="34" charset="0"/>
              </a:rPr>
              <a:t> 6 Classes - </a:t>
            </a:r>
          </a:p>
          <a:p>
            <a:r>
              <a:rPr lang="en-US" sz="2400">
                <a:latin typeface="Verdana" pitchFamily="34" charset="0"/>
              </a:rPr>
              <a:t>	Agnatha 		Hagfish &amp; Lampreys</a:t>
            </a:r>
          </a:p>
          <a:p>
            <a:r>
              <a:rPr lang="en-US" sz="2400">
                <a:latin typeface="Verdana" pitchFamily="34" charset="0"/>
              </a:rPr>
              <a:t>	Chondrichthyes 	Sharks</a:t>
            </a:r>
          </a:p>
          <a:p>
            <a:r>
              <a:rPr lang="en-US" sz="2400">
                <a:latin typeface="Verdana" pitchFamily="34" charset="0"/>
              </a:rPr>
              <a:t>	Osteichthyes 	Bony fish</a:t>
            </a:r>
          </a:p>
          <a:p>
            <a:r>
              <a:rPr lang="en-US" sz="2400">
                <a:latin typeface="Verdana" pitchFamily="34" charset="0"/>
              </a:rPr>
              <a:t>	Amphibia 		Frogs &amp; Salamanders</a:t>
            </a:r>
          </a:p>
          <a:p>
            <a:r>
              <a:rPr lang="en-US" sz="2400">
                <a:latin typeface="Verdana" pitchFamily="34" charset="0"/>
              </a:rPr>
              <a:t>	Reptilia</a:t>
            </a:r>
          </a:p>
          <a:p>
            <a:r>
              <a:rPr lang="en-US" sz="2400">
                <a:latin typeface="Verdana" pitchFamily="34" charset="0"/>
              </a:rPr>
              <a:t>		</a:t>
            </a:r>
            <a:r>
              <a:rPr lang="en-US" sz="2000">
                <a:latin typeface="Verdana" pitchFamily="34" charset="0"/>
              </a:rPr>
              <a:t>Lepidosauria</a:t>
            </a:r>
            <a:r>
              <a:rPr lang="en-US" sz="1600">
                <a:latin typeface="Verdana" pitchFamily="34" charset="0"/>
              </a:rPr>
              <a:t> (non-avian reptiles) = lizards, snakes   		</a:t>
            </a:r>
            <a:r>
              <a:rPr lang="en-US" sz="2000">
                <a:latin typeface="Verdana" pitchFamily="34" charset="0"/>
              </a:rPr>
              <a:t>Testudines</a:t>
            </a:r>
            <a:r>
              <a:rPr lang="en-US" sz="1600">
                <a:latin typeface="Verdana" pitchFamily="34" charset="0"/>
              </a:rPr>
              <a:t>	turtles</a:t>
            </a:r>
          </a:p>
          <a:p>
            <a:r>
              <a:rPr lang="en-US" sz="2400">
                <a:latin typeface="Verdana" pitchFamily="34" charset="0"/>
              </a:rPr>
              <a:t>		</a:t>
            </a:r>
            <a:r>
              <a:rPr lang="en-US" sz="2000">
                <a:latin typeface="Verdana" pitchFamily="34" charset="0"/>
              </a:rPr>
              <a:t>Archosauria</a:t>
            </a:r>
            <a:r>
              <a:rPr lang="en-US" sz="2400">
                <a:latin typeface="Verdana" pitchFamily="34" charset="0"/>
              </a:rPr>
              <a:t>	</a:t>
            </a:r>
            <a:r>
              <a:rPr lang="en-US" sz="1600">
                <a:latin typeface="Verdana" pitchFamily="34" charset="0"/>
              </a:rPr>
              <a:t>birds, &amp; crocodilians  (gators &amp; crocs)	</a:t>
            </a:r>
            <a:r>
              <a:rPr lang="en-US" sz="2400">
                <a:latin typeface="Verdana" pitchFamily="34" charset="0"/>
              </a:rPr>
              <a:t>Mammalia 		Your lab partner!</a:t>
            </a:r>
          </a:p>
          <a:p>
            <a:endParaRPr lang="en-US" sz="2400">
              <a:latin typeface="Verdana" pitchFamily="34" charset="0"/>
            </a:endParaRPr>
          </a:p>
        </p:txBody>
      </p:sp>
      <p:sp>
        <p:nvSpPr>
          <p:cNvPr id="87044" name="Freeform 4"/>
          <p:cNvSpPr>
            <a:spLocks/>
          </p:cNvSpPr>
          <p:nvPr/>
        </p:nvSpPr>
        <p:spPr bwMode="auto">
          <a:xfrm>
            <a:off x="5834063" y="609600"/>
            <a:ext cx="1862137" cy="1143000"/>
          </a:xfrm>
          <a:custGeom>
            <a:avLst/>
            <a:gdLst>
              <a:gd name="T0" fmla="*/ 2147483647 w 1079"/>
              <a:gd name="T1" fmla="*/ 0 h 495"/>
              <a:gd name="T2" fmla="*/ 2147483647 w 1079"/>
              <a:gd name="T3" fmla="*/ 2147483647 h 495"/>
              <a:gd name="T4" fmla="*/ 2147483647 w 1079"/>
              <a:gd name="T5" fmla="*/ 2147483647 h 495"/>
              <a:gd name="T6" fmla="*/ 2147483647 w 1079"/>
              <a:gd name="T7" fmla="*/ 2147483647 h 495"/>
              <a:gd name="T8" fmla="*/ 2147483647 w 1079"/>
              <a:gd name="T9" fmla="*/ 2147483647 h 495"/>
              <a:gd name="T10" fmla="*/ 2147483647 w 1079"/>
              <a:gd name="T11" fmla="*/ 2147483647 h 495"/>
              <a:gd name="T12" fmla="*/ 2147483647 w 1079"/>
              <a:gd name="T13" fmla="*/ 2147483647 h 495"/>
              <a:gd name="T14" fmla="*/ 2147483647 w 1079"/>
              <a:gd name="T15" fmla="*/ 2147483647 h 495"/>
              <a:gd name="T16" fmla="*/ 2147483647 w 1079"/>
              <a:gd name="T17" fmla="*/ 2147483647 h 495"/>
              <a:gd name="T18" fmla="*/ 2147483647 w 1079"/>
              <a:gd name="T19" fmla="*/ 2147483647 h 495"/>
              <a:gd name="T20" fmla="*/ 2147483647 w 1079"/>
              <a:gd name="T21" fmla="*/ 2147483647 h 495"/>
              <a:gd name="T22" fmla="*/ 2147483647 w 1079"/>
              <a:gd name="T23" fmla="*/ 2147483647 h 495"/>
              <a:gd name="T24" fmla="*/ 2147483647 w 1079"/>
              <a:gd name="T25" fmla="*/ 2147483647 h 495"/>
              <a:gd name="T26" fmla="*/ 2147483647 w 1079"/>
              <a:gd name="T27" fmla="*/ 2147483647 h 495"/>
              <a:gd name="T28" fmla="*/ 2147483647 w 1079"/>
              <a:gd name="T29" fmla="*/ 2147483647 h 495"/>
              <a:gd name="T30" fmla="*/ 2147483647 w 1079"/>
              <a:gd name="T31" fmla="*/ 2147483647 h 495"/>
              <a:gd name="T32" fmla="*/ 2147483647 w 1079"/>
              <a:gd name="T33" fmla="*/ 2147483647 h 495"/>
              <a:gd name="T34" fmla="*/ 2147483647 w 1079"/>
              <a:gd name="T35" fmla="*/ 2147483647 h 49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79"/>
              <a:gd name="T55" fmla="*/ 0 h 495"/>
              <a:gd name="T56" fmla="*/ 1079 w 1079"/>
              <a:gd name="T57" fmla="*/ 495 h 49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79" h="495">
                <a:moveTo>
                  <a:pt x="1006" y="0"/>
                </a:moveTo>
                <a:cubicBezTo>
                  <a:pt x="984" y="33"/>
                  <a:pt x="962" y="57"/>
                  <a:pt x="941" y="89"/>
                </a:cubicBezTo>
                <a:cubicBezTo>
                  <a:pt x="930" y="124"/>
                  <a:pt x="911" y="162"/>
                  <a:pt x="884" y="187"/>
                </a:cubicBezTo>
                <a:cubicBezTo>
                  <a:pt x="857" y="268"/>
                  <a:pt x="743" y="332"/>
                  <a:pt x="665" y="357"/>
                </a:cubicBezTo>
                <a:cubicBezTo>
                  <a:pt x="638" y="375"/>
                  <a:pt x="612" y="376"/>
                  <a:pt x="584" y="390"/>
                </a:cubicBezTo>
                <a:cubicBezTo>
                  <a:pt x="523" y="420"/>
                  <a:pt x="474" y="428"/>
                  <a:pt x="406" y="438"/>
                </a:cubicBezTo>
                <a:cubicBezTo>
                  <a:pt x="357" y="435"/>
                  <a:pt x="309" y="430"/>
                  <a:pt x="260" y="430"/>
                </a:cubicBezTo>
                <a:cubicBezTo>
                  <a:pt x="179" y="430"/>
                  <a:pt x="97" y="431"/>
                  <a:pt x="16" y="438"/>
                </a:cubicBezTo>
                <a:cubicBezTo>
                  <a:pt x="0" y="439"/>
                  <a:pt x="49" y="444"/>
                  <a:pt x="65" y="446"/>
                </a:cubicBezTo>
                <a:cubicBezTo>
                  <a:pt x="89" y="449"/>
                  <a:pt x="114" y="452"/>
                  <a:pt x="138" y="455"/>
                </a:cubicBezTo>
                <a:cubicBezTo>
                  <a:pt x="225" y="466"/>
                  <a:pt x="311" y="481"/>
                  <a:pt x="398" y="495"/>
                </a:cubicBezTo>
                <a:cubicBezTo>
                  <a:pt x="452" y="492"/>
                  <a:pt x="506" y="491"/>
                  <a:pt x="560" y="487"/>
                </a:cubicBezTo>
                <a:cubicBezTo>
                  <a:pt x="575" y="486"/>
                  <a:pt x="634" y="465"/>
                  <a:pt x="641" y="463"/>
                </a:cubicBezTo>
                <a:cubicBezTo>
                  <a:pt x="687" y="448"/>
                  <a:pt x="772" y="431"/>
                  <a:pt x="811" y="406"/>
                </a:cubicBezTo>
                <a:cubicBezTo>
                  <a:pt x="843" y="385"/>
                  <a:pt x="827" y="393"/>
                  <a:pt x="860" y="382"/>
                </a:cubicBezTo>
                <a:cubicBezTo>
                  <a:pt x="879" y="361"/>
                  <a:pt x="901" y="357"/>
                  <a:pt x="925" y="341"/>
                </a:cubicBezTo>
                <a:cubicBezTo>
                  <a:pt x="943" y="313"/>
                  <a:pt x="950" y="302"/>
                  <a:pt x="982" y="292"/>
                </a:cubicBezTo>
                <a:cubicBezTo>
                  <a:pt x="1008" y="275"/>
                  <a:pt x="1054" y="232"/>
                  <a:pt x="1079" y="219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066800" y="228600"/>
            <a:ext cx="56403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Verdana" pitchFamily="34" charset="0"/>
              </a:rPr>
              <a:t>Phylum</a:t>
            </a:r>
            <a:r>
              <a:rPr lang="en-US" sz="4800">
                <a:latin typeface="Verdana" pitchFamily="34" charset="0"/>
              </a:rPr>
              <a:t> </a:t>
            </a:r>
            <a:r>
              <a:rPr lang="en-US" sz="4800" b="1">
                <a:latin typeface="Verdana" pitchFamily="34" charset="0"/>
              </a:rPr>
              <a:t>Chordata</a:t>
            </a:r>
            <a:r>
              <a:rPr lang="en-US" sz="4800">
                <a:latin typeface="Verdana" pitchFamily="34" charset="0"/>
              </a:rPr>
              <a:t>  </a:t>
            </a:r>
          </a:p>
          <a:p>
            <a:r>
              <a:rPr lang="en-US" sz="2400">
                <a:latin typeface="Verdana" pitchFamily="34" charset="0"/>
              </a:rPr>
              <a:t>Subphylum </a:t>
            </a:r>
            <a:r>
              <a:rPr lang="en-US" sz="2800" b="1">
                <a:latin typeface="Verdana" pitchFamily="34" charset="0"/>
              </a:rPr>
              <a:t>Vertebrata</a:t>
            </a:r>
            <a:r>
              <a:rPr lang="en-US" sz="2400">
                <a:latin typeface="Verdana" pitchFamily="34" charset="0"/>
              </a:rPr>
              <a:t>   </a:t>
            </a:r>
          </a:p>
          <a:p>
            <a:endParaRPr lang="en-US" sz="2400">
              <a:latin typeface="Verdana" pitchFamily="34" charset="0"/>
            </a:endParaRPr>
          </a:p>
          <a:p>
            <a:r>
              <a:rPr lang="en-US" sz="2400" b="1">
                <a:latin typeface="Verdana" pitchFamily="34" charset="0"/>
              </a:rPr>
              <a:t>		TYPES of SKELETON</a:t>
            </a: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990600" y="2209800"/>
            <a:ext cx="7910513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atin typeface="Verdana" pitchFamily="34" charset="0"/>
              </a:rPr>
              <a:t>Cartilaginous Skeleton</a:t>
            </a:r>
            <a:r>
              <a:rPr lang="en-US" sz="2800" dirty="0">
                <a:latin typeface="Verdana" pitchFamily="34" charset="0"/>
              </a:rPr>
              <a:t> 	(2 classes)</a:t>
            </a:r>
          </a:p>
          <a:p>
            <a:pPr>
              <a:defRPr/>
            </a:pPr>
            <a:r>
              <a:rPr lang="en-US" sz="2800" dirty="0">
                <a:latin typeface="Verdana" pitchFamily="34" charset="0"/>
              </a:rPr>
              <a:t>	</a:t>
            </a:r>
            <a:r>
              <a:rPr lang="en-US" sz="2800" dirty="0" err="1">
                <a:latin typeface="Verdana" pitchFamily="34" charset="0"/>
              </a:rPr>
              <a:t>Agnatha</a:t>
            </a:r>
            <a:endParaRPr lang="en-US" sz="2800" dirty="0">
              <a:latin typeface="Verdana" pitchFamily="34" charset="0"/>
            </a:endParaRPr>
          </a:p>
          <a:p>
            <a:pPr>
              <a:defRPr/>
            </a:pPr>
            <a:r>
              <a:rPr lang="en-US" sz="2800" dirty="0">
                <a:latin typeface="Verdana" pitchFamily="34" charset="0"/>
              </a:rPr>
              <a:t>	</a:t>
            </a:r>
            <a:r>
              <a:rPr lang="en-US" sz="2800" dirty="0" err="1">
                <a:latin typeface="Verdana" pitchFamily="34" charset="0"/>
              </a:rPr>
              <a:t>Chondrichthyes</a:t>
            </a:r>
            <a:endParaRPr lang="en-US" sz="2800" dirty="0">
              <a:latin typeface="Verdana" pitchFamily="34" charset="0"/>
            </a:endParaRPr>
          </a:p>
          <a:p>
            <a:pPr>
              <a:defRPr/>
            </a:pPr>
            <a:r>
              <a:rPr lang="en-US" sz="2800" b="1" dirty="0">
                <a:latin typeface="Verdana" pitchFamily="34" charset="0"/>
              </a:rPr>
              <a:t>Bony Skeleton</a:t>
            </a:r>
            <a:r>
              <a:rPr lang="en-US" sz="2800" dirty="0">
                <a:latin typeface="Verdana" pitchFamily="34" charset="0"/>
              </a:rPr>
              <a:t> 	</a:t>
            </a:r>
            <a:r>
              <a:rPr lang="en-US" sz="2800" dirty="0">
                <a:solidFill>
                  <a:srgbClr val="9900CC"/>
                </a:solidFill>
                <a:latin typeface="Verdana" pitchFamily="34" charset="0"/>
              </a:rPr>
              <a:t> ‘</a:t>
            </a:r>
            <a:r>
              <a:rPr lang="en-US" sz="2800" b="1" dirty="0">
                <a:solidFill>
                  <a:srgbClr val="9900CC"/>
                </a:solidFill>
                <a:latin typeface="Verdana" pitchFamily="34" charset="0"/>
              </a:rPr>
              <a:t>RAMO</a:t>
            </a:r>
            <a:r>
              <a:rPr lang="en-US" sz="2800" dirty="0">
                <a:solidFill>
                  <a:srgbClr val="9900CC"/>
                </a:solidFill>
                <a:latin typeface="Verdana" pitchFamily="34" charset="0"/>
              </a:rPr>
              <a:t>’</a:t>
            </a:r>
            <a:r>
              <a:rPr lang="en-US" sz="2800" dirty="0">
                <a:latin typeface="Verdana" pitchFamily="34" charset="0"/>
              </a:rPr>
              <a:t> 	</a:t>
            </a:r>
            <a:r>
              <a:rPr lang="en-US" sz="2800" dirty="0">
                <a:latin typeface="Verdana" pitchFamily="34" charset="0"/>
              </a:rPr>
              <a:t>(4 </a:t>
            </a:r>
            <a:r>
              <a:rPr lang="en-US" sz="2800" dirty="0">
                <a:latin typeface="Verdana" pitchFamily="34" charset="0"/>
              </a:rPr>
              <a:t>classes) </a:t>
            </a:r>
            <a:endParaRPr lang="en-US" sz="2800" i="1" dirty="0">
              <a:solidFill>
                <a:srgbClr val="FF0000"/>
              </a:solidFill>
              <a:latin typeface="Verdana" pitchFamily="34" charset="0"/>
            </a:endParaRPr>
          </a:p>
          <a:p>
            <a:pPr>
              <a:defRPr/>
            </a:pPr>
            <a:r>
              <a:rPr lang="en-US" sz="2800" dirty="0">
                <a:latin typeface="Verdana" pitchFamily="34" charset="0"/>
              </a:rPr>
              <a:t>	</a:t>
            </a:r>
            <a:r>
              <a:rPr lang="en-US" sz="2800" dirty="0" err="1">
                <a:latin typeface="Verdana" pitchFamily="34" charset="0"/>
              </a:rPr>
              <a:t>Reptilia</a:t>
            </a:r>
            <a:r>
              <a:rPr lang="en-US" sz="2000" dirty="0">
                <a:latin typeface="Verdana" pitchFamily="34" charset="0"/>
              </a:rPr>
              <a:t> = </a:t>
            </a:r>
            <a:r>
              <a:rPr lang="en-US" sz="2000" dirty="0" err="1">
                <a:latin typeface="Verdana" pitchFamily="34" charset="0"/>
              </a:rPr>
              <a:t>Lepid</a:t>
            </a:r>
            <a:r>
              <a:rPr lang="en-US" sz="2000" dirty="0" err="1">
                <a:solidFill>
                  <a:schemeClr val="accent4"/>
                </a:solidFill>
                <a:latin typeface="Verdana" pitchFamily="34" charset="0"/>
              </a:rPr>
              <a:t>osauria</a:t>
            </a:r>
            <a:r>
              <a:rPr lang="en-US" sz="2000" dirty="0">
                <a:solidFill>
                  <a:schemeClr val="accent4"/>
                </a:solidFill>
                <a:latin typeface="Verdana" pitchFamily="34" charset="0"/>
              </a:rPr>
              <a:t>,</a:t>
            </a:r>
            <a:r>
              <a:rPr lang="en-US" sz="2800" dirty="0">
                <a:latin typeface="Verdana" pitchFamily="34" charset="0"/>
              </a:rPr>
              <a:t> </a:t>
            </a:r>
            <a:r>
              <a:rPr lang="en-US" sz="2000" dirty="0" err="1">
                <a:latin typeface="Verdana" pitchFamily="34" charset="0"/>
              </a:rPr>
              <a:t>Testudines</a:t>
            </a:r>
            <a:r>
              <a:rPr lang="en-US" sz="2000" dirty="0">
                <a:latin typeface="Verdana" pitchFamily="34" charset="0"/>
              </a:rPr>
              <a:t> &amp; </a:t>
            </a:r>
            <a:r>
              <a:rPr lang="en-US" sz="2000" dirty="0" err="1">
                <a:latin typeface="Verdana" pitchFamily="34" charset="0"/>
              </a:rPr>
              <a:t>Ar</a:t>
            </a:r>
            <a:r>
              <a:rPr lang="en-US" sz="2000" dirty="0" err="1">
                <a:solidFill>
                  <a:schemeClr val="accent4"/>
                </a:solidFill>
                <a:latin typeface="Verdana" pitchFamily="34" charset="0"/>
              </a:rPr>
              <a:t>chosauria</a:t>
            </a:r>
            <a:endParaRPr lang="en-US" sz="2000" b="1" i="1" dirty="0">
              <a:solidFill>
                <a:srgbClr val="FF0000"/>
              </a:solidFill>
              <a:latin typeface="Verdana" pitchFamily="34" charset="0"/>
            </a:endParaRPr>
          </a:p>
          <a:p>
            <a:pPr>
              <a:defRPr/>
            </a:pPr>
            <a:r>
              <a:rPr lang="en-US" sz="2800" dirty="0">
                <a:latin typeface="Verdana" pitchFamily="34" charset="0"/>
              </a:rPr>
              <a:t>       </a:t>
            </a:r>
            <a:r>
              <a:rPr lang="en-US" sz="2800" dirty="0" err="1">
                <a:latin typeface="Verdana" pitchFamily="34" charset="0"/>
              </a:rPr>
              <a:t>Amphibia</a:t>
            </a:r>
            <a:r>
              <a:rPr lang="en-US" sz="2800" dirty="0">
                <a:latin typeface="Verdana" pitchFamily="34" charset="0"/>
              </a:rPr>
              <a:t> </a:t>
            </a:r>
            <a:endParaRPr lang="en-US" sz="2800" dirty="0"/>
          </a:p>
          <a:p>
            <a:pPr>
              <a:defRPr/>
            </a:pPr>
            <a:r>
              <a:rPr lang="en-US" sz="2800" dirty="0">
                <a:latin typeface="Verdana" pitchFamily="34" charset="0"/>
              </a:rPr>
              <a:t>       </a:t>
            </a:r>
            <a:r>
              <a:rPr lang="en-US" sz="2800" dirty="0" err="1">
                <a:latin typeface="Verdana" pitchFamily="34" charset="0"/>
              </a:rPr>
              <a:t>Mammalia</a:t>
            </a:r>
            <a:endParaRPr lang="en-US" sz="2800" dirty="0">
              <a:latin typeface="Verdana" pitchFamily="34" charset="0"/>
            </a:endParaRPr>
          </a:p>
          <a:p>
            <a:pPr>
              <a:defRPr/>
            </a:pPr>
            <a:r>
              <a:rPr lang="en-US" sz="2800" dirty="0">
                <a:latin typeface="Verdana" pitchFamily="34" charset="0"/>
              </a:rPr>
              <a:t>	</a:t>
            </a:r>
            <a:r>
              <a:rPr lang="en-US" sz="2800" dirty="0" err="1">
                <a:latin typeface="Verdana" pitchFamily="34" charset="0"/>
              </a:rPr>
              <a:t>Osteichthyes</a:t>
            </a:r>
            <a:endParaRPr lang="en-US" sz="2800" dirty="0"/>
          </a:p>
          <a:p>
            <a:pPr>
              <a:defRPr/>
            </a:pPr>
            <a:endParaRPr lang="en-US" sz="2800" dirty="0">
              <a:latin typeface="Verdana" pitchFamily="34" charset="0"/>
            </a:endParaRPr>
          </a:p>
          <a:p>
            <a:pPr>
              <a:defRPr/>
            </a:pPr>
            <a:endParaRPr lang="en-US" sz="2800" dirty="0">
              <a:latin typeface="Verdana" pitchFamily="34" charset="0"/>
            </a:endParaRPr>
          </a:p>
          <a:p>
            <a:pPr>
              <a:defRPr/>
            </a:pPr>
            <a:r>
              <a:rPr lang="en-US" sz="2800" dirty="0">
                <a:latin typeface="Verdana" pitchFamily="34" charset="0"/>
              </a:rPr>
              <a:t>	</a:t>
            </a:r>
            <a:endParaRPr lang="en-US" sz="28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381000" y="228600"/>
            <a:ext cx="63849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Verdana" pitchFamily="34" charset="0"/>
              </a:rPr>
              <a:t>Phylum</a:t>
            </a:r>
            <a:r>
              <a:rPr lang="en-US" sz="4800">
                <a:latin typeface="Verdana" pitchFamily="34" charset="0"/>
              </a:rPr>
              <a:t> </a:t>
            </a:r>
            <a:r>
              <a:rPr lang="en-US" sz="4800" b="1">
                <a:latin typeface="Verdana" pitchFamily="34" charset="0"/>
              </a:rPr>
              <a:t>Chordata</a:t>
            </a:r>
            <a:r>
              <a:rPr lang="en-US" sz="4800">
                <a:latin typeface="Verdana" pitchFamily="34" charset="0"/>
              </a:rPr>
              <a:t>  </a:t>
            </a:r>
          </a:p>
          <a:p>
            <a:r>
              <a:rPr lang="en-US" sz="2400">
                <a:latin typeface="Verdana" pitchFamily="34" charset="0"/>
              </a:rPr>
              <a:t>Subphylum </a:t>
            </a:r>
            <a:r>
              <a:rPr lang="en-US" sz="2800" b="1">
                <a:latin typeface="Verdana" pitchFamily="34" charset="0"/>
              </a:rPr>
              <a:t>Vertebrata</a:t>
            </a:r>
            <a:r>
              <a:rPr lang="en-US" sz="2400" b="1">
                <a:latin typeface="Verdana" pitchFamily="34" charset="0"/>
              </a:rPr>
              <a:t>   </a:t>
            </a:r>
          </a:p>
          <a:p>
            <a:endParaRPr lang="en-US" sz="2400">
              <a:latin typeface="Verdana" pitchFamily="34" charset="0"/>
            </a:endParaRPr>
          </a:p>
          <a:p>
            <a:r>
              <a:rPr lang="en-US" sz="2400" b="1">
                <a:latin typeface="Verdana" pitchFamily="34" charset="0"/>
              </a:rPr>
              <a:t>	NUMBER OF HEART CHAMBERS</a:t>
            </a:r>
            <a:endParaRPr lang="en-US" sz="4800">
              <a:latin typeface="Verdana" pitchFamily="34" charset="0"/>
            </a:endParaRP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2057400" y="2286000"/>
            <a:ext cx="5791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Verdana" pitchFamily="34" charset="0"/>
              </a:rPr>
              <a:t>	Agnatha</a:t>
            </a:r>
          </a:p>
          <a:p>
            <a:r>
              <a:rPr lang="en-US" sz="2800">
                <a:latin typeface="Verdana" pitchFamily="34" charset="0"/>
              </a:rPr>
              <a:t>	Chondrichthyes</a:t>
            </a:r>
          </a:p>
          <a:p>
            <a:r>
              <a:rPr lang="en-US" sz="2800">
                <a:latin typeface="Verdana" pitchFamily="34" charset="0"/>
              </a:rPr>
              <a:t>	Osteichthyes</a:t>
            </a:r>
          </a:p>
          <a:p>
            <a:endParaRPr lang="en-US" sz="2800">
              <a:latin typeface="Verdana" pitchFamily="34" charset="0"/>
            </a:endParaRPr>
          </a:p>
          <a:p>
            <a:r>
              <a:rPr lang="en-US" sz="2800">
                <a:latin typeface="Verdana" pitchFamily="34" charset="0"/>
              </a:rPr>
              <a:t>	Amphibia</a:t>
            </a:r>
          </a:p>
          <a:p>
            <a:r>
              <a:rPr lang="en-US" sz="2800">
                <a:latin typeface="Verdana" pitchFamily="34" charset="0"/>
              </a:rPr>
              <a:t>		</a:t>
            </a:r>
            <a:r>
              <a:rPr lang="en-US" sz="2000">
                <a:latin typeface="Verdana" pitchFamily="34" charset="0"/>
              </a:rPr>
              <a:t>Lepidosauria &amp; Testudines</a:t>
            </a:r>
          </a:p>
          <a:p>
            <a:r>
              <a:rPr lang="en-US" sz="2800">
                <a:latin typeface="Verdana" pitchFamily="34" charset="0"/>
              </a:rPr>
              <a:t>	</a:t>
            </a:r>
            <a:endParaRPr lang="en-US" sz="1600" b="1">
              <a:latin typeface="Verdana" pitchFamily="34" charset="0"/>
            </a:endParaRPr>
          </a:p>
          <a:p>
            <a:r>
              <a:rPr lang="en-US" sz="2800">
                <a:latin typeface="Verdana" pitchFamily="34" charset="0"/>
              </a:rPr>
              <a:t>			</a:t>
            </a:r>
            <a:r>
              <a:rPr lang="en-US" sz="2800">
                <a:solidFill>
                  <a:srgbClr val="FF0000"/>
                </a:solidFill>
                <a:latin typeface="Verdana" pitchFamily="34" charset="0"/>
              </a:rPr>
              <a:t>Reptilia is split</a:t>
            </a:r>
          </a:p>
          <a:p>
            <a:r>
              <a:rPr lang="en-US" sz="2800">
                <a:latin typeface="Verdana" pitchFamily="34" charset="0"/>
              </a:rPr>
              <a:t>		</a:t>
            </a:r>
            <a:r>
              <a:rPr lang="en-US" sz="2000">
                <a:latin typeface="Verdana" pitchFamily="34" charset="0"/>
              </a:rPr>
              <a:t>Archosauria</a:t>
            </a:r>
            <a:endParaRPr lang="en-US" sz="1600">
              <a:latin typeface="Verdana" pitchFamily="34" charset="0"/>
            </a:endParaRPr>
          </a:p>
          <a:p>
            <a:r>
              <a:rPr lang="en-US" sz="2800">
                <a:latin typeface="Verdana" pitchFamily="34" charset="0"/>
              </a:rPr>
              <a:t>	Mammalia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447800" y="2743200"/>
            <a:ext cx="60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latin typeface="Verdana" pitchFamily="34" charset="0"/>
              </a:rPr>
              <a:t>2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1447800" y="4191000"/>
            <a:ext cx="60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latin typeface="Verdana" pitchFamily="34" charset="0"/>
              </a:rPr>
              <a:t>3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1447800" y="5562600"/>
            <a:ext cx="60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latin typeface="Verdana" pitchFamily="34" charset="0"/>
              </a:rPr>
              <a:t>4</a:t>
            </a:r>
          </a:p>
        </p:txBody>
      </p:sp>
      <p:sp>
        <p:nvSpPr>
          <p:cNvPr id="8" name="Left Arrow 7"/>
          <p:cNvSpPr/>
          <p:nvPr/>
        </p:nvSpPr>
        <p:spPr>
          <a:xfrm rot="2167377">
            <a:off x="4252913" y="5087938"/>
            <a:ext cx="495300" cy="11588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 rot="18681387">
            <a:off x="4222751" y="5595937"/>
            <a:ext cx="552450" cy="130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On-screen Show (4:3)</PresentationFormat>
  <Paragraphs>143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Office Theme</vt:lpstr>
      <vt:lpstr>Paint Shop Pro 5 Image</vt:lpstr>
      <vt:lpstr>Adobe Photoshop Image</vt:lpstr>
      <vt:lpstr>Microsoft Photo Editor 3.0 Photo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Florida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hancock</dc:creator>
  <cp:lastModifiedBy>hancock</cp:lastModifiedBy>
  <cp:revision>1</cp:revision>
  <dcterms:created xsi:type="dcterms:W3CDTF">2009-07-31T13:44:11Z</dcterms:created>
  <dcterms:modified xsi:type="dcterms:W3CDTF">2009-07-31T13:44:36Z</dcterms:modified>
</cp:coreProperties>
</file>